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8"/>
  </p:notesMasterIdLst>
  <p:sldIdLst>
    <p:sldId id="256" r:id="rId2"/>
    <p:sldId id="260" r:id="rId3"/>
    <p:sldId id="276" r:id="rId4"/>
    <p:sldId id="261" r:id="rId5"/>
    <p:sldId id="284" r:id="rId6"/>
    <p:sldId id="277" r:id="rId7"/>
    <p:sldId id="263" r:id="rId8"/>
    <p:sldId id="278" r:id="rId9"/>
    <p:sldId id="265" r:id="rId10"/>
    <p:sldId id="279" r:id="rId11"/>
    <p:sldId id="285" r:id="rId12"/>
    <p:sldId id="280" r:id="rId13"/>
    <p:sldId id="286" r:id="rId14"/>
    <p:sldId id="281" r:id="rId15"/>
    <p:sldId id="282" r:id="rId16"/>
    <p:sldId id="283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7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19" autoAdjust="0"/>
    <p:restoredTop sz="86978" autoAdjust="0"/>
  </p:normalViewPr>
  <p:slideViewPr>
    <p:cSldViewPr>
      <p:cViewPr varScale="1">
        <p:scale>
          <a:sx n="68" d="100"/>
          <a:sy n="68" d="100"/>
        </p:scale>
        <p:origin x="-11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482" y="-78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6B8EC-8D1B-493A-91CF-7B48F8CAD2FE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CA554-3902-4C88-9834-B80F2C588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A554-3902-4C88-9834-B80F2C5884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A554-3902-4C88-9834-B80F2C5884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1)i.e., we wish to facilitate various applications on a single device or multiple device, being able to work</a:t>
            </a:r>
            <a:r>
              <a:rPr lang="en-US" baseline="0" dirty="0" smtClean="0"/>
              <a:t> together on a particular problem.</a:t>
            </a:r>
          </a:p>
          <a:p>
            <a:r>
              <a:rPr lang="en-US" baseline="0" dirty="0" smtClean="0"/>
              <a:t>2)</a:t>
            </a:r>
            <a:r>
              <a:rPr lang="en-US" baseline="0" dirty="0" err="1" smtClean="0"/>
              <a:t>Ie</a:t>
            </a:r>
            <a:r>
              <a:rPr lang="en-US" baseline="0" dirty="0" smtClean="0"/>
              <a:t> in order to provide mobile to </a:t>
            </a:r>
            <a:r>
              <a:rPr lang="en-US" baseline="0" dirty="0" err="1" smtClean="0"/>
              <a:t>mblie</a:t>
            </a:r>
            <a:r>
              <a:rPr lang="en-US" baseline="0" dirty="0" smtClean="0"/>
              <a:t> device collaboration ,they wanted to support this they want to achieve this by mobile to non mobile traditional workstation s and servers  collaboration because mobile to desktop/server collaboration opens further </a:t>
            </a:r>
            <a:r>
              <a:rPr lang="en-US" baseline="0" dirty="0" err="1" smtClean="0"/>
              <a:t>possibiliteis</a:t>
            </a:r>
            <a:r>
              <a:rPr lang="en-US" baseline="0" dirty="0" smtClean="0"/>
              <a:t> of maximizing resource utilization and will improve user </a:t>
            </a:r>
            <a:r>
              <a:rPr lang="en-US" baseline="0" dirty="0" err="1" smtClean="0"/>
              <a:t>experirnce</a:t>
            </a:r>
            <a:r>
              <a:rPr lang="en-US" baseline="0" dirty="0" smtClean="0"/>
              <a:t>. Because while mobile device provides </a:t>
            </a:r>
            <a:r>
              <a:rPr lang="en-US" baseline="0" dirty="0" err="1" smtClean="0"/>
              <a:t>convinience</a:t>
            </a:r>
            <a:r>
              <a:rPr lang="en-US" baseline="0" dirty="0" smtClean="0"/>
              <a:t> non mobile </a:t>
            </a:r>
            <a:r>
              <a:rPr lang="en-US" baseline="0" dirty="0" err="1" smtClean="0"/>
              <a:t>desktos</a:t>
            </a:r>
            <a:r>
              <a:rPr lang="en-US" baseline="0" dirty="0" smtClean="0"/>
              <a:t> and servers can provide limitless resources and networking.</a:t>
            </a:r>
          </a:p>
          <a:p>
            <a:r>
              <a:rPr lang="en-US" baseline="0" dirty="0" smtClean="0"/>
              <a:t>3)To enable practical mobile device collaboration  mobile ogsi.net should be implemented on a widely used </a:t>
            </a:r>
            <a:r>
              <a:rPr lang="en-US" baseline="0" dirty="0" err="1" smtClean="0"/>
              <a:t>operationg</a:t>
            </a:r>
            <a:r>
              <a:rPr lang="en-US" baseline="0" dirty="0" smtClean="0"/>
              <a:t> system.</a:t>
            </a:r>
          </a:p>
          <a:p>
            <a:r>
              <a:rPr lang="en-US" baseline="0" dirty="0" smtClean="0"/>
              <a:t>4)Characteristics of mobile devices are </a:t>
            </a:r>
            <a:r>
              <a:rPr lang="en-US" baseline="0" dirty="0" err="1" smtClean="0"/>
              <a:t>qulaity</a:t>
            </a:r>
            <a:r>
              <a:rPr lang="en-US" baseline="0" dirty="0" smtClean="0"/>
              <a:t> and fluctuation of  network  when the user moves with the </a:t>
            </a:r>
            <a:r>
              <a:rPr lang="en-US" baseline="0" dirty="0" err="1" smtClean="0"/>
              <a:t>device,other</a:t>
            </a:r>
            <a:r>
              <a:rPr lang="en-US" baseline="0" dirty="0" smtClean="0"/>
              <a:t> resource issues are </a:t>
            </a:r>
            <a:r>
              <a:rPr lang="en-US" baseline="0" dirty="0" err="1" smtClean="0"/>
              <a:t>porcessing</a:t>
            </a:r>
            <a:r>
              <a:rPr lang="en-US" baseline="0" dirty="0" smtClean="0"/>
              <a:t> power, storage capacity ,finite battery.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A554-3902-4C88-9834-B80F2C58842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A554-3902-4C88-9834-B80F2C58842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A554-3902-4C88-9834-B80F2C58842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F4C0-67EB-4200-8609-B24E6CD5812B}" type="datetimeFigureOut">
              <a:rPr lang="en-US" smtClean="0"/>
              <a:pPr/>
              <a:t>12/1/2008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3BC1-C596-4E51-A135-1FC6408F3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	    </a:t>
            </a:r>
            <a:r>
              <a:rPr lang="en-US" b="1" dirty="0" smtClean="0"/>
              <a:t>Mobile OGSI.NET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 </a:t>
            </a:r>
            <a:r>
              <a:rPr lang="en-US" b="1" dirty="0" smtClean="0"/>
              <a:t>Grid Computing on Mobile Devices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Presented by:</a:t>
            </a:r>
          </a:p>
          <a:p>
            <a:pPr>
              <a:buNone/>
            </a:pPr>
            <a:r>
              <a:rPr lang="en-US" dirty="0" smtClean="0"/>
              <a:t>						</a:t>
            </a:r>
            <a:r>
              <a:rPr lang="en-US" dirty="0" err="1" smtClean="0"/>
              <a:t>Hena</a:t>
            </a:r>
            <a:r>
              <a:rPr lang="en-US" dirty="0" smtClean="0"/>
              <a:t> </a:t>
            </a:r>
            <a:r>
              <a:rPr lang="en-US" dirty="0" err="1" smtClean="0"/>
              <a:t>Jha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Mobile Web server </a:t>
            </a:r>
          </a:p>
          <a:p>
            <a:pPr lvl="1"/>
            <a:r>
              <a:rPr lang="en-US" dirty="0" smtClean="0"/>
              <a:t>It handles endpoint to endpoint message reception and transmission</a:t>
            </a:r>
          </a:p>
          <a:p>
            <a:r>
              <a:rPr lang="en-US" dirty="0" smtClean="0"/>
              <a:t>Grid Services Module </a:t>
            </a:r>
          </a:p>
          <a:p>
            <a:pPr lvl="1"/>
            <a:r>
              <a:rPr lang="en-US" dirty="0" smtClean="0"/>
              <a:t>parses and multiplexes messages to the appropriate Grid services/classes/factories</a:t>
            </a:r>
          </a:p>
          <a:p>
            <a:r>
              <a:rPr lang="en-US" dirty="0" smtClean="0"/>
              <a:t>Grid Services</a:t>
            </a:r>
          </a:p>
          <a:p>
            <a:pPr lvl="1"/>
            <a:r>
              <a:rPr lang="en-US" dirty="0" smtClean="0"/>
              <a:t>Grid service  handles application logic and processing.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services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gain is measured in response to increased hardware resources.</a:t>
            </a:r>
          </a:p>
          <a:p>
            <a:pPr lvl="1"/>
            <a:r>
              <a:rPr lang="en-US" dirty="0" smtClean="0"/>
              <a:t>First case :Single HP </a:t>
            </a:r>
            <a:r>
              <a:rPr lang="en-US" dirty="0" err="1" smtClean="0"/>
              <a:t>iPAQ</a:t>
            </a:r>
            <a:r>
              <a:rPr lang="en-US" dirty="0" smtClean="0"/>
              <a:t> runs traditional non-distributed prime searching application.</a:t>
            </a:r>
          </a:p>
          <a:p>
            <a:pPr lvl="1"/>
            <a:r>
              <a:rPr lang="en-US" dirty="0" smtClean="0"/>
              <a:t>It allows to benchmark performance gains or losses.</a:t>
            </a:r>
          </a:p>
          <a:p>
            <a:pPr lvl="1"/>
            <a:r>
              <a:rPr lang="en-US" dirty="0" smtClean="0"/>
              <a:t>Response time does indeed improves with multiple devices.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46059" y="1371600"/>
            <a:ext cx="856626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Battery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Greater job distribution does indeed more evenly distribute battery usage  than less job distribution.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Battery usage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55349"/>
            <a:ext cx="7620000" cy="501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 performance supercomputing designs  and adapted these for personal mobile devices. </a:t>
            </a:r>
          </a:p>
          <a:p>
            <a:r>
              <a:rPr lang="en-US" dirty="0" smtClean="0"/>
              <a:t>Designed Mobile OGSI.NET an OGSI specification conformant grid computing hosting environment.</a:t>
            </a:r>
          </a:p>
          <a:p>
            <a:r>
              <a:rPr lang="en-US" dirty="0" smtClean="0"/>
              <a:t>First to offer OGSI Grid Service hosting on small devices.</a:t>
            </a:r>
          </a:p>
          <a:p>
            <a:r>
              <a:rPr lang="en-US" dirty="0" smtClean="0"/>
              <a:t>Distributed services better utilize available resources and prolong lifetime of individual devices.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Improvements.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Mobile OGSI.NET does not </a:t>
            </a:r>
            <a:r>
              <a:rPr lang="en-US" smtClean="0"/>
              <a:t>currently implement </a:t>
            </a:r>
            <a:r>
              <a:rPr lang="en-US" dirty="0" smtClean="0"/>
              <a:t>Grid Notifications nor security mechanisms.</a:t>
            </a:r>
          </a:p>
          <a:p>
            <a:r>
              <a:rPr lang="en-US" dirty="0" smtClean="0"/>
              <a:t>Mobile OGSI.NET should port easily to other mobile and non-mobile embedded devices.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5400" dirty="0" smtClean="0"/>
              <a:t>Why do we need Mobile OGSI.NET?</a:t>
            </a:r>
          </a:p>
          <a:p>
            <a:pPr>
              <a:buNone/>
            </a:pPr>
            <a:r>
              <a:rPr lang="en-US" sz="5400" dirty="0" smtClean="0"/>
              <a:t>	</a:t>
            </a:r>
          </a:p>
          <a:p>
            <a:pPr>
              <a:buNone/>
            </a:pPr>
            <a:r>
              <a:rPr lang="en-US" sz="5400" b="1" dirty="0" smtClean="0"/>
              <a:t>Drawbacks:</a:t>
            </a:r>
          </a:p>
          <a:p>
            <a:r>
              <a:rPr lang="en-US" sz="5400" dirty="0" smtClean="0"/>
              <a:t>Battery constraint </a:t>
            </a:r>
          </a:p>
          <a:p>
            <a:r>
              <a:rPr lang="en-US" sz="5400" dirty="0" smtClean="0"/>
              <a:t>Storage constraint </a:t>
            </a:r>
          </a:p>
          <a:p>
            <a:r>
              <a:rPr lang="en-US" sz="5400" dirty="0" smtClean="0"/>
              <a:t>Network Bandwidth.</a:t>
            </a:r>
          </a:p>
          <a:p>
            <a:pPr>
              <a:buNone/>
            </a:pPr>
            <a:endParaRPr lang="en-US" sz="5400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without Mobile </a:t>
            </a:r>
            <a:r>
              <a:rPr lang="en-US" dirty="0" err="1" smtClean="0"/>
              <a:t>OGSI.Net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Scenario 1</a:t>
            </a:r>
          </a:p>
          <a:p>
            <a:pPr lvl="1"/>
            <a:r>
              <a:rPr lang="en-US" dirty="0" smtClean="0"/>
              <a:t>If user wishes to check stock prices while simultaneously viewing a streaming video.</a:t>
            </a:r>
          </a:p>
          <a:p>
            <a:r>
              <a:rPr lang="en-US" dirty="0" smtClean="0"/>
              <a:t>Scenario 2</a:t>
            </a:r>
          </a:p>
          <a:p>
            <a:pPr lvl="1"/>
            <a:r>
              <a:rPr lang="en-US" dirty="0" smtClean="0"/>
              <a:t>Speaker sharing for multimedia applications.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The user is limited to sequential viewing /sharing. With Mobile OGSI.NET ,It supports to optimize  resource usage on behalf of the user.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 b="1" dirty="0" smtClean="0"/>
              <a:t>Goals</a:t>
            </a:r>
            <a:r>
              <a:rPr lang="en-US" b="1" dirty="0" smtClean="0">
                <a:solidFill>
                  <a:srgbClr val="1207F3"/>
                </a:solidFill>
              </a:rPr>
              <a:t>  </a:t>
            </a:r>
            <a:endParaRPr lang="en-US" b="1" dirty="0">
              <a:solidFill>
                <a:srgbClr val="1207F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086600" cy="48737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construct a platform to provide  better potential for collaboration among mobile devices.  </a:t>
            </a:r>
          </a:p>
          <a:p>
            <a:r>
              <a:rPr lang="en-US" dirty="0" smtClean="0"/>
              <a:t>To support  the above collaboration make use of collaboration between mobile device with non mobile desktops/server.</a:t>
            </a:r>
          </a:p>
          <a:p>
            <a:r>
              <a:rPr lang="en-US" dirty="0" smtClean="0"/>
              <a:t>Collaboration  architecture  should operate on several platforms.</a:t>
            </a:r>
          </a:p>
          <a:p>
            <a:r>
              <a:rPr lang="en-US" dirty="0" smtClean="0"/>
              <a:t>Collaboration Architecture must address particular characteristics of mobile devices.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OGSI.NET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OGSI</a:t>
            </a:r>
          </a:p>
          <a:p>
            <a:pPr lvl="1"/>
            <a:r>
              <a:rPr lang="en-US" dirty="0" smtClean="0"/>
              <a:t>Open grid services specification.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onstantia" pitchFamily="16" charset="0"/>
                <a:ea typeface="MS Gothic" charset="0"/>
                <a:cs typeface="MS Gothic" charset="0"/>
              </a:rPr>
              <a:t>Gives a formal and technical specification of what a grid service is</a:t>
            </a:r>
            <a:endParaRPr lang="en-US" dirty="0" smtClean="0"/>
          </a:p>
          <a:p>
            <a:pPr lvl="1"/>
            <a:r>
              <a:rPr lang="en-US" dirty="0" smtClean="0"/>
              <a:t>Mobile OGSI.NET is based on OGSI specifications.</a:t>
            </a:r>
            <a:endParaRPr lang="en-US" dirty="0" smtClean="0">
              <a:solidFill>
                <a:srgbClr val="000000"/>
              </a:solidFill>
              <a:latin typeface="Constantia" pitchFamily="16" charset="0"/>
              <a:ea typeface="MS Gothic" charset="0"/>
              <a:cs typeface="MS Gothic" charset="0"/>
            </a:endParaRPr>
          </a:p>
          <a:p>
            <a:pPr lvl="1">
              <a:buNone/>
            </a:pPr>
            <a:endParaRPr lang="en-US" dirty="0" smtClean="0">
              <a:solidFill>
                <a:srgbClr val="000000"/>
              </a:solidFill>
              <a:latin typeface="Constantia" pitchFamily="16" charset="0"/>
              <a:ea typeface="MS Gothic" charset="0"/>
              <a:cs typeface="MS 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latin typeface="Constantia" pitchFamily="16" charset="0"/>
                <a:ea typeface="MS Gothic" charset="0"/>
                <a:cs typeface="MS Gothic" charset="0"/>
              </a:rPr>
              <a:t>	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OGSI.NET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800" b="1" dirty="0" smtClean="0"/>
              <a:t>  </a:t>
            </a:r>
            <a:r>
              <a:rPr lang="en-US" sz="4800" dirty="0" smtClean="0"/>
              <a:t>Why  .NET?</a:t>
            </a:r>
          </a:p>
          <a:p>
            <a:r>
              <a:rPr lang="en-US" sz="4800" dirty="0" smtClean="0"/>
              <a:t>Mobile OGSI.NET is Implemented on top of .NET compact framework</a:t>
            </a:r>
          </a:p>
          <a:p>
            <a:r>
              <a:rPr lang="en-US" sz="4800" dirty="0" smtClean="0"/>
              <a:t>Mobile OGSI.NET acts as an intermediary software layer between the application and the operating system.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1143000"/>
          </a:xfrm>
        </p:spPr>
        <p:txBody>
          <a:bodyPr/>
          <a:lstStyle/>
          <a:p>
            <a:r>
              <a:rPr lang="en-US" dirty="0" smtClean="0">
                <a:solidFill>
                  <a:srgbClr val="1207F3"/>
                </a:solidFill>
              </a:rPr>
              <a:t>Overview </a:t>
            </a:r>
            <a:endParaRPr lang="en-US" sz="2400" dirty="0">
              <a:solidFill>
                <a:srgbClr val="1207F3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8153400" cy="4997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OGSI.NET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Mobile Web Server </a:t>
            </a:r>
          </a:p>
          <a:p>
            <a:r>
              <a:rPr lang="en-US" sz="5400" dirty="0" smtClean="0"/>
              <a:t>Grid Service module</a:t>
            </a:r>
          </a:p>
          <a:p>
            <a:r>
              <a:rPr lang="en-US" sz="4800" dirty="0" smtClean="0"/>
              <a:t>Grid Services/Factories/Classes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914400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207F3"/>
                </a:solidFill>
              </a:rPr>
              <a:t/>
            </a:r>
            <a:br>
              <a:rPr lang="en-US" dirty="0" smtClean="0">
                <a:solidFill>
                  <a:srgbClr val="1207F3"/>
                </a:solidFill>
              </a:rPr>
            </a:br>
            <a:r>
              <a:rPr lang="en-US" dirty="0" smtClean="0">
                <a:solidFill>
                  <a:srgbClr val="1207F3"/>
                </a:solidFill>
              </a:rPr>
              <a:t/>
            </a:r>
            <a:br>
              <a:rPr lang="en-US" dirty="0" smtClean="0">
                <a:solidFill>
                  <a:srgbClr val="1207F3"/>
                </a:solidFill>
              </a:rPr>
            </a:br>
            <a:r>
              <a:rPr lang="en-US" dirty="0" smtClean="0">
                <a:solidFill>
                  <a:srgbClr val="1207F3"/>
                </a:solidFill>
              </a:rPr>
              <a:t>Figure 2. Architecture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8200" y="1143000"/>
            <a:ext cx="8077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2526</TotalTime>
  <Words>511</Words>
  <Application>Microsoft Office PowerPoint</Application>
  <PresentationFormat>On-screen Show (4:3)</PresentationFormat>
  <Paragraphs>86</Paragraphs>
  <Slides>16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Introduction</vt:lpstr>
      <vt:lpstr>Features without Mobile OGSI.Net</vt:lpstr>
      <vt:lpstr>Goals  </vt:lpstr>
      <vt:lpstr>Mobile OGSI.NET</vt:lpstr>
      <vt:lpstr>Mobile OGSI.NET</vt:lpstr>
      <vt:lpstr>Overview </vt:lpstr>
      <vt:lpstr>Mobile OGSI.NET Architecture</vt:lpstr>
      <vt:lpstr>  Figure 2. Architecture </vt:lpstr>
      <vt:lpstr>Architecture</vt:lpstr>
      <vt:lpstr>Distributed services performance</vt:lpstr>
      <vt:lpstr>Latency</vt:lpstr>
      <vt:lpstr>Battery Usage</vt:lpstr>
      <vt:lpstr>Battery usage</vt:lpstr>
      <vt:lpstr>Conclusion</vt:lpstr>
      <vt:lpstr>Future Improvements.</vt:lpstr>
    </vt:vector>
  </TitlesOfParts>
  <Company>umsl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hena</dc:creator>
  <cp:lastModifiedBy>hena</cp:lastModifiedBy>
  <cp:revision>263</cp:revision>
  <dcterms:created xsi:type="dcterms:W3CDTF">2008-10-19T00:24:13Z</dcterms:created>
  <dcterms:modified xsi:type="dcterms:W3CDTF">2008-12-01T19:34:46Z</dcterms:modified>
</cp:coreProperties>
</file>