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7"/>
  </p:notesMasterIdLst>
  <p:sldIdLst>
    <p:sldId id="258" r:id="rId2"/>
    <p:sldId id="285" r:id="rId3"/>
    <p:sldId id="259" r:id="rId4"/>
    <p:sldId id="261" r:id="rId5"/>
    <p:sldId id="262" r:id="rId6"/>
    <p:sldId id="275" r:id="rId7"/>
    <p:sldId id="274" r:id="rId8"/>
    <p:sldId id="276" r:id="rId9"/>
    <p:sldId id="277" r:id="rId10"/>
    <p:sldId id="279" r:id="rId11"/>
    <p:sldId id="278" r:id="rId12"/>
    <p:sldId id="280" r:id="rId13"/>
    <p:sldId id="281" r:id="rId14"/>
    <p:sldId id="282" r:id="rId15"/>
    <p:sldId id="283" r:id="rId16"/>
    <p:sldId id="263" r:id="rId17"/>
    <p:sldId id="284" r:id="rId18"/>
    <p:sldId id="264" r:id="rId19"/>
    <p:sldId id="265" r:id="rId20"/>
    <p:sldId id="266" r:id="rId21"/>
    <p:sldId id="267" r:id="rId22"/>
    <p:sldId id="268" r:id="rId23"/>
    <p:sldId id="269" r:id="rId24"/>
    <p:sldId id="286" r:id="rId25"/>
    <p:sldId id="270" r:id="rId26"/>
    <p:sldId id="271" r:id="rId27"/>
    <p:sldId id="287" r:id="rId28"/>
    <p:sldId id="272" r:id="rId29"/>
    <p:sldId id="290" r:id="rId30"/>
    <p:sldId id="273" r:id="rId31"/>
    <p:sldId id="291" r:id="rId32"/>
    <p:sldId id="256" r:id="rId33"/>
    <p:sldId id="257" r:id="rId34"/>
    <p:sldId id="288" r:id="rId35"/>
    <p:sldId id="289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ECF09C-38EE-4351-A5D7-64457EC4D34D}" type="datetimeFigureOut">
              <a:rPr lang="en-US" smtClean="0"/>
              <a:pPr/>
              <a:t>11/13/2008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567805-A7ED-431F-833B-4495459C9F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HTC</a:t>
            </a:r>
            <a:r>
              <a:rPr lang="en-US" baseline="0" dirty="0" smtClean="0"/>
              <a:t> requires large amounts of computing for longer times(months and years, rather than hours and days)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67805-A7ED-431F-833B-4495459C9F1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HPC: High </a:t>
            </a:r>
            <a:r>
              <a:rPr lang="en-US" smtClean="0"/>
              <a:t>Performance Computing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67805-A7ED-431F-833B-4495459C9F1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High throughputs are critical in running large number of tasks on many processors as efficiently as possible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67805-A7ED-431F-833B-4495459C9F1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TCPCore</a:t>
            </a:r>
            <a:r>
              <a:rPr lang="en-US" dirty="0" smtClean="0"/>
              <a:t> is a component</a:t>
            </a:r>
            <a:r>
              <a:rPr lang="en-US" baseline="0" dirty="0" smtClean="0"/>
              <a:t> to manage a pool of threads that lives in the same JVM as the </a:t>
            </a:r>
            <a:r>
              <a:rPr lang="en-US" baseline="0" dirty="0" err="1" smtClean="0"/>
              <a:t>Falkon</a:t>
            </a:r>
            <a:r>
              <a:rPr lang="en-US" baseline="0" dirty="0" smtClean="0"/>
              <a:t> dispatcher, and uses in-memory </a:t>
            </a:r>
            <a:r>
              <a:rPr lang="en-US" baseline="0" dirty="0" err="1" smtClean="0"/>
              <a:t>nitifications</a:t>
            </a:r>
            <a:r>
              <a:rPr lang="en-US" baseline="0" dirty="0" smtClean="0"/>
              <a:t> and shared objects for communication</a:t>
            </a:r>
          </a:p>
          <a:p>
            <a:r>
              <a:rPr lang="en-US" baseline="0" dirty="0" smtClean="0"/>
              <a:t>Persistent TCP sockets to reuse connections across tasks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67805-A7ED-431F-833B-4495459C9F1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need for explicit check-pointing</a:t>
            </a:r>
            <a:r>
              <a:rPr lang="en-US" baseline="0" dirty="0" smtClean="0"/>
              <a:t> like with MPI apps. It occurs inherently with every task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67805-A7ED-431F-833B-4495459C9F1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Distributing </a:t>
            </a:r>
            <a:r>
              <a:rPr lang="en-US" dirty="0" err="1" smtClean="0"/>
              <a:t>Falkon</a:t>
            </a:r>
            <a:r>
              <a:rPr lang="en-US" dirty="0" smtClean="0"/>
              <a:t> dispatcher: adv. Achieve good scalability to 160K processors</a:t>
            </a:r>
            <a:br>
              <a:rPr lang="en-US" dirty="0" smtClean="0"/>
            </a:br>
            <a:r>
              <a:rPr lang="en-US" dirty="0" smtClean="0"/>
              <a:t>		</a:t>
            </a:r>
            <a:r>
              <a:rPr lang="en-US" dirty="0" err="1" smtClean="0"/>
              <a:t>disadv</a:t>
            </a:r>
            <a:r>
              <a:rPr lang="en-US" dirty="0" smtClean="0"/>
              <a:t>. Significantly worse efficiency at small scales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67805-A7ED-431F-833B-4495459C9F19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GPFS</a:t>
            </a:r>
            <a:r>
              <a:rPr lang="en-US" baseline="0" dirty="0" smtClean="0"/>
              <a:t> conf: 16 I/O servers, each with 10Gb/s network connectivity, and can sustain 8GB/s aggregate I/O rates</a:t>
            </a:r>
          </a:p>
          <a:p>
            <a:r>
              <a:rPr lang="en-US" baseline="0" dirty="0" smtClean="0"/>
              <a:t>Measures in a production system, where 90%+ of the system was in use by other applications, which might have been using the shared file system as well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567805-A7ED-431F-833B-4495459C9F19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022D2A3-107D-43B4-B2D4-45412E781F82}" type="datetimeFigureOut">
              <a:rPr lang="en-US" smtClean="0"/>
              <a:pPr/>
              <a:t>11/13/2008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AA0A885-1CD8-477E-8F8E-ED8562B2BD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22D2A3-107D-43B4-B2D4-45412E781F82}" type="datetimeFigureOut">
              <a:rPr lang="en-US" smtClean="0"/>
              <a:pPr/>
              <a:t>11/13/2008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A0A885-1CD8-477E-8F8E-ED8562B2BD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22D2A3-107D-43B4-B2D4-45412E781F82}" type="datetimeFigureOut">
              <a:rPr lang="en-US" smtClean="0"/>
              <a:pPr/>
              <a:t>11/13/2008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A0A885-1CD8-477E-8F8E-ED8562B2BD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22D2A3-107D-43B4-B2D4-45412E781F82}" type="datetimeFigureOut">
              <a:rPr lang="en-US" smtClean="0"/>
              <a:pPr/>
              <a:t>11/13/2008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A0A885-1CD8-477E-8F8E-ED8562B2BD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22D2A3-107D-43B4-B2D4-45412E781F82}" type="datetimeFigureOut">
              <a:rPr lang="en-US" smtClean="0"/>
              <a:pPr/>
              <a:t>11/13/2008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A0A885-1CD8-477E-8F8E-ED8562B2BD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22D2A3-107D-43B4-B2D4-45412E781F82}" type="datetimeFigureOut">
              <a:rPr lang="en-US" smtClean="0"/>
              <a:pPr/>
              <a:t>11/13/2008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A0A885-1CD8-477E-8F8E-ED8562B2BD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22D2A3-107D-43B4-B2D4-45412E781F82}" type="datetimeFigureOut">
              <a:rPr lang="en-US" smtClean="0"/>
              <a:pPr/>
              <a:t>11/13/2008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A0A885-1CD8-477E-8F8E-ED8562B2BD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22D2A3-107D-43B4-B2D4-45412E781F82}" type="datetimeFigureOut">
              <a:rPr lang="en-US" smtClean="0"/>
              <a:pPr/>
              <a:t>11/13/2008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A0A885-1CD8-477E-8F8E-ED8562B2BD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22D2A3-107D-43B4-B2D4-45412E781F82}" type="datetimeFigureOut">
              <a:rPr lang="en-US" smtClean="0"/>
              <a:pPr/>
              <a:t>11/13/2008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A0A885-1CD8-477E-8F8E-ED8562B2BD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022D2A3-107D-43B4-B2D4-45412E781F82}" type="datetimeFigureOut">
              <a:rPr lang="en-US" smtClean="0"/>
              <a:pPr/>
              <a:t>11/13/2008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AA0A885-1CD8-477E-8F8E-ED8562B2BD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022D2A3-107D-43B4-B2D4-45412E781F82}" type="datetimeFigureOut">
              <a:rPr lang="en-US" smtClean="0"/>
              <a:pPr/>
              <a:t>11/13/2008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AA0A885-1CD8-477E-8F8E-ED8562B2BD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022D2A3-107D-43B4-B2D4-45412E781F82}" type="datetimeFigureOut">
              <a:rPr lang="en-US" smtClean="0"/>
              <a:pPr/>
              <a:t>11/13/2008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AA0A885-1CD8-477E-8F8E-ED8562B2BD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Toward Loosely Coupled Programming on </a:t>
            </a:r>
            <a:r>
              <a:rPr lang="en-US" dirty="0" err="1" smtClean="0"/>
              <a:t>Petascale</a:t>
            </a:r>
            <a:r>
              <a:rPr lang="en-US" dirty="0" smtClean="0"/>
              <a:t> Systems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Presenter: </a:t>
            </a:r>
            <a:r>
              <a:rPr lang="en-US" dirty="0" err="1" smtClean="0"/>
              <a:t>Sora</a:t>
            </a:r>
            <a:r>
              <a:rPr lang="en-US" dirty="0" smtClean="0"/>
              <a:t> </a:t>
            </a:r>
            <a:r>
              <a:rPr lang="en-US" dirty="0" err="1" smtClean="0"/>
              <a:t>Choe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Overhead of scheduling and starting resources</a:t>
            </a:r>
          </a:p>
          <a:p>
            <a:pPr lvl="1"/>
            <a:r>
              <a:rPr lang="en-US" dirty="0" smtClean="0"/>
              <a:t>Compute nodes are powered off when not in use and must be booted when allocated to a job</a:t>
            </a:r>
          </a:p>
          <a:p>
            <a:pPr lvl="1"/>
            <a:r>
              <a:rPr lang="en-US" dirty="0" smtClean="0"/>
              <a:t>Since compute nodes don’t have local disks, the boot-up process involves reading the lightweight IBM compute node kernel(Linux-based </a:t>
            </a:r>
            <a:r>
              <a:rPr lang="en-US" dirty="0" err="1" smtClean="0"/>
              <a:t>ZeptoOS</a:t>
            </a:r>
            <a:r>
              <a:rPr lang="en-US" dirty="0" smtClean="0"/>
              <a:t> kernel image, specifically) from a shared file system</a:t>
            </a:r>
          </a:p>
          <a:p>
            <a:pPr lvl="1"/>
            <a:r>
              <a:rPr lang="en-US" dirty="0" smtClean="0"/>
              <a:t>Multi-level scheduling reduces it to insignificant overhead over many jobs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Multi-Level Scheduling(cont.)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Streamlined task submission framework</a:t>
            </a:r>
          </a:p>
          <a:p>
            <a:r>
              <a:rPr lang="en-US" dirty="0" err="1" smtClean="0"/>
              <a:t>Falkon’s</a:t>
            </a:r>
            <a:r>
              <a:rPr lang="en-US" dirty="0" smtClean="0"/>
              <a:t> specialization leading higher performance</a:t>
            </a:r>
          </a:p>
          <a:p>
            <a:pPr lvl="1"/>
            <a:r>
              <a:rPr lang="en-US" dirty="0" smtClean="0"/>
              <a:t>LRMs for reservation, policy-based scheduling, accounting, etc.</a:t>
            </a:r>
          </a:p>
          <a:p>
            <a:pPr lvl="1"/>
            <a:r>
              <a:rPr lang="en-US" dirty="0" smtClean="0"/>
              <a:t>Client frameworks(workflow sys. or distributed scripting  systems) for recovery, data staging, job dependency management, </a:t>
            </a:r>
            <a:r>
              <a:rPr lang="en-US" dirty="0" smtClean="0"/>
              <a:t>etc.</a:t>
            </a:r>
            <a:endParaRPr lang="en-US" dirty="0" smtClean="0"/>
          </a:p>
          <a:p>
            <a:pPr lvl="1">
              <a:buNone/>
            </a:pPr>
            <a:r>
              <a:rPr lang="en-US" dirty="0" smtClean="0"/>
              <a:t>		</a:t>
            </a:r>
            <a:r>
              <a:rPr lang="en-US" dirty="0" smtClean="0">
                <a:solidFill>
                  <a:schemeClr val="accent5"/>
                </a:solidFill>
              </a:rPr>
              <a:t>2534 tasks/sec in a Linux cluster	</a:t>
            </a:r>
            <a:endParaRPr lang="en-US" dirty="0" smtClean="0">
              <a:solidFill>
                <a:schemeClr val="accent5"/>
              </a:solidFill>
            </a:endParaRPr>
          </a:p>
          <a:p>
            <a:pPr lvl="1">
              <a:buNone/>
            </a:pPr>
            <a:r>
              <a:rPr lang="en-US" dirty="0" smtClean="0">
                <a:solidFill>
                  <a:schemeClr val="accent5"/>
                </a:solidFill>
              </a:rPr>
              <a:t>		3186 tasks/sec on the </a:t>
            </a:r>
            <a:r>
              <a:rPr lang="en-US" dirty="0" err="1" smtClean="0">
                <a:solidFill>
                  <a:schemeClr val="accent5"/>
                </a:solidFill>
              </a:rPr>
              <a:t>SiCortex</a:t>
            </a:r>
            <a:endParaRPr lang="en-US" dirty="0" smtClean="0">
              <a:solidFill>
                <a:schemeClr val="accent5"/>
              </a:solidFill>
            </a:endParaRPr>
          </a:p>
          <a:p>
            <a:pPr lvl="1">
              <a:buNone/>
            </a:pPr>
            <a:r>
              <a:rPr lang="en-US" dirty="0" smtClean="0">
                <a:solidFill>
                  <a:schemeClr val="accent5"/>
                </a:solidFill>
              </a:rPr>
              <a:t>		3071 tasks/sec on the BG/P</a:t>
            </a:r>
          </a:p>
          <a:p>
            <a:pPr lvl="1">
              <a:buNone/>
            </a:pPr>
            <a:r>
              <a:rPr lang="en-US" dirty="0" smtClean="0">
                <a:solidFill>
                  <a:schemeClr val="accent5"/>
                </a:solidFill>
              </a:rPr>
              <a:t>	</a:t>
            </a:r>
            <a:r>
              <a:rPr lang="en-US" dirty="0" smtClean="0">
                <a:solidFill>
                  <a:schemeClr val="accent5"/>
                </a:solidFill>
              </a:rPr>
              <a:t>			VS</a:t>
            </a:r>
          </a:p>
          <a:p>
            <a:pPr lvl="1">
              <a:buNone/>
            </a:pPr>
            <a:r>
              <a:rPr lang="en-US" dirty="0" smtClean="0">
                <a:solidFill>
                  <a:schemeClr val="accent5"/>
                </a:solidFill>
              </a:rPr>
              <a:t>0.5~22 jobs/sec on traditional LRMs like Condor or PBS</a:t>
            </a: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Efficient Task Dispatch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Compute nodes on BG/P have a shared file system(GPFS) and local file system implemented in RAM(</a:t>
            </a:r>
            <a:r>
              <a:rPr lang="en-US" dirty="0" err="1" smtClean="0"/>
              <a:t>ramdisk</a:t>
            </a:r>
            <a:r>
              <a:rPr lang="en-US" dirty="0" smtClean="0"/>
              <a:t>)</a:t>
            </a:r>
          </a:p>
          <a:p>
            <a:r>
              <a:rPr lang="en-US" dirty="0" smtClean="0"/>
              <a:t>For better app. scalability, </a:t>
            </a:r>
          </a:p>
          <a:p>
            <a:pPr lvl="1"/>
            <a:r>
              <a:rPr lang="en-US" dirty="0" smtClean="0"/>
              <a:t>Extensive caching of app. data using </a:t>
            </a:r>
            <a:r>
              <a:rPr lang="en-US" dirty="0" err="1" smtClean="0"/>
              <a:t>ramdisk</a:t>
            </a:r>
            <a:r>
              <a:rPr lang="en-US" dirty="0" smtClean="0"/>
              <a:t> LFS</a:t>
            </a:r>
          </a:p>
          <a:p>
            <a:pPr lvl="1"/>
            <a:r>
              <a:rPr lang="en-US" dirty="0" smtClean="0"/>
              <a:t>Minimizing the use of shared file systems</a:t>
            </a:r>
          </a:p>
          <a:p>
            <a:r>
              <a:rPr lang="en-US" dirty="0" smtClean="0"/>
              <a:t>Simple caching scheme is employed for</a:t>
            </a:r>
          </a:p>
          <a:p>
            <a:pPr lvl="1"/>
            <a:r>
              <a:rPr lang="en-US" dirty="0" smtClean="0"/>
              <a:t>Static data : app. Binaries, libraries, common input</a:t>
            </a:r>
            <a:br>
              <a:rPr lang="en-US" dirty="0" smtClean="0"/>
            </a:br>
            <a:r>
              <a:rPr lang="en-US" dirty="0" smtClean="0"/>
              <a:t>	cached at all compute nodes</a:t>
            </a:r>
          </a:p>
          <a:p>
            <a:pPr lvl="1"/>
            <a:r>
              <a:rPr lang="en-US" dirty="0" smtClean="0"/>
              <a:t>Dynamic data : input data specific for a single data</a:t>
            </a:r>
            <a:br>
              <a:rPr lang="en-US" dirty="0" smtClean="0"/>
            </a:br>
            <a:r>
              <a:rPr lang="en-US" dirty="0" smtClean="0"/>
              <a:t>	cached on one compute node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Extensive Use of Caching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Swift and </a:t>
            </a:r>
            <a:r>
              <a:rPr lang="en-US" dirty="0" err="1" smtClean="0"/>
              <a:t>Falkon</a:t>
            </a:r>
            <a:endParaRPr lang="en-US" dirty="0" smtClean="0"/>
          </a:p>
          <a:p>
            <a:pPr lvl="1"/>
            <a:r>
              <a:rPr lang="en-US" dirty="0" smtClean="0"/>
              <a:t>Swift enables scientific workflows through a data-flow-based functional parallel programming model</a:t>
            </a:r>
          </a:p>
          <a:p>
            <a:pPr lvl="1"/>
            <a:r>
              <a:rPr lang="en-US" dirty="0" err="1" smtClean="0"/>
              <a:t>Falkon</a:t>
            </a:r>
            <a:r>
              <a:rPr lang="en-US" dirty="0" smtClean="0"/>
              <a:t> light-weight task execution dispatcher for optimized task throughput and efficiency</a:t>
            </a:r>
          </a:p>
          <a:p>
            <a:r>
              <a:rPr lang="en-US" dirty="0" smtClean="0"/>
              <a:t>Extensions to get </a:t>
            </a:r>
            <a:r>
              <a:rPr lang="en-US" dirty="0" err="1" smtClean="0"/>
              <a:t>Falkon</a:t>
            </a:r>
            <a:r>
              <a:rPr lang="en-US" dirty="0" smtClean="0"/>
              <a:t> to work on BG/P</a:t>
            </a:r>
          </a:p>
          <a:p>
            <a:pPr lvl="1"/>
            <a:r>
              <a:rPr lang="en-US" dirty="0" smtClean="0"/>
              <a:t>Static Resource Provisioning</a:t>
            </a:r>
          </a:p>
          <a:p>
            <a:pPr lvl="1"/>
            <a:r>
              <a:rPr lang="en-US" dirty="0" smtClean="0"/>
              <a:t>Alternative Implementations</a:t>
            </a:r>
          </a:p>
          <a:p>
            <a:pPr lvl="1"/>
            <a:r>
              <a:rPr lang="en-US" dirty="0" smtClean="0"/>
              <a:t>Distributed </a:t>
            </a:r>
            <a:r>
              <a:rPr lang="en-US" dirty="0" err="1" smtClean="0"/>
              <a:t>Falkon</a:t>
            </a:r>
            <a:r>
              <a:rPr lang="en-US" dirty="0" smtClean="0"/>
              <a:t> Architecture</a:t>
            </a:r>
          </a:p>
          <a:p>
            <a:pPr lvl="1"/>
            <a:r>
              <a:rPr lang="en-US" dirty="0" smtClean="0"/>
              <a:t>Reliability Issues at Large Scale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app. requests a number of processors for a fixed duration directly from the Cobalt LRM</a:t>
            </a:r>
          </a:p>
          <a:p>
            <a:r>
              <a:rPr lang="en-US" dirty="0" smtClean="0"/>
              <a:t>Once the job goes into a running state and the </a:t>
            </a:r>
            <a:r>
              <a:rPr lang="en-US" dirty="0" err="1" smtClean="0"/>
              <a:t>Falkon</a:t>
            </a:r>
            <a:r>
              <a:rPr lang="en-US" dirty="0" smtClean="0"/>
              <a:t> framework is bootstrapped, the application interacts directly with </a:t>
            </a:r>
            <a:r>
              <a:rPr lang="en-US" dirty="0" err="1" smtClean="0"/>
              <a:t>Falkon</a:t>
            </a:r>
            <a:r>
              <a:rPr lang="en-US" dirty="0" smtClean="0"/>
              <a:t> to submit single processor tasks for the duration of the allocation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Resource Provisioning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Performance depends on the behavior of our task dispatch mechanisms</a:t>
            </a:r>
          </a:p>
          <a:p>
            <a:r>
              <a:rPr lang="en-US" dirty="0" smtClean="0"/>
              <a:t>The initial </a:t>
            </a:r>
            <a:r>
              <a:rPr lang="en-US" dirty="0" err="1" smtClean="0"/>
              <a:t>Falkon</a:t>
            </a:r>
            <a:r>
              <a:rPr lang="en-US" dirty="0" smtClean="0"/>
              <a:t> implementation </a:t>
            </a:r>
          </a:p>
          <a:p>
            <a:pPr lvl="1"/>
            <a:r>
              <a:rPr lang="en-US" dirty="0" smtClean="0"/>
              <a:t>100% Java</a:t>
            </a:r>
          </a:p>
          <a:p>
            <a:pPr lvl="1"/>
            <a:r>
              <a:rPr lang="en-US" dirty="0" smtClean="0"/>
              <a:t>GT4 Java WS-Core to handle Web Services comm.</a:t>
            </a:r>
          </a:p>
          <a:p>
            <a:r>
              <a:rPr lang="en-US" dirty="0" smtClean="0"/>
              <a:t>Alternative</a:t>
            </a:r>
          </a:p>
          <a:p>
            <a:pPr lvl="1"/>
            <a:r>
              <a:rPr lang="en-US" dirty="0" smtClean="0"/>
              <a:t>Reimplementation some functionality in C due to the lack of Java on BG/P</a:t>
            </a:r>
          </a:p>
          <a:p>
            <a:pPr lvl="1"/>
            <a:r>
              <a:rPr lang="en-US" dirty="0" smtClean="0"/>
              <a:t>Replace WS-based protocol with simple TCP-based protocol</a:t>
            </a:r>
          </a:p>
          <a:p>
            <a:pPr lvl="1"/>
            <a:r>
              <a:rPr lang="en-US" dirty="0" err="1" smtClean="0"/>
              <a:t>TCPCore</a:t>
            </a:r>
            <a:r>
              <a:rPr lang="en-US" dirty="0" smtClean="0"/>
              <a:t> to handle the TCP-based comm. Protocol</a:t>
            </a:r>
          </a:p>
          <a:p>
            <a:pPr lvl="1"/>
            <a:r>
              <a:rPr lang="en-US" dirty="0" smtClean="0"/>
              <a:t>Persistent TCP sockets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Implementations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</a:t>
            </a:r>
            <a:r>
              <a:rPr lang="en-US" dirty="0" err="1" smtClean="0"/>
              <a:t>Falkon</a:t>
            </a:r>
            <a:r>
              <a:rPr lang="en-US" dirty="0" smtClean="0"/>
              <a:t> Architecture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898300" y="1481138"/>
            <a:ext cx="53474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Failure on a single node only affects the task being executed on that node, and I/O node failure affect only their respective </a:t>
            </a:r>
            <a:r>
              <a:rPr lang="en-US" dirty="0" err="1" smtClean="0"/>
              <a:t>psets</a:t>
            </a:r>
            <a:endParaRPr lang="en-US" dirty="0" smtClean="0"/>
          </a:p>
          <a:p>
            <a:r>
              <a:rPr lang="en-US" dirty="0" smtClean="0"/>
              <a:t>Most errors</a:t>
            </a:r>
          </a:p>
          <a:p>
            <a:pPr lvl="1"/>
            <a:r>
              <a:rPr lang="en-US" dirty="0" smtClean="0"/>
              <a:t>Reported to the client(Swift)</a:t>
            </a:r>
          </a:p>
          <a:p>
            <a:pPr lvl="1"/>
            <a:r>
              <a:rPr lang="en-US" dirty="0" smtClean="0"/>
              <a:t>Swift maintains persistent state that allows it to restart a parallel app. script from the point of failure</a:t>
            </a:r>
          </a:p>
          <a:p>
            <a:r>
              <a:rPr lang="en-US" dirty="0" smtClean="0"/>
              <a:t>Others</a:t>
            </a:r>
          </a:p>
          <a:p>
            <a:pPr lvl="1"/>
            <a:r>
              <a:rPr lang="en-US" dirty="0" smtClean="0"/>
              <a:t>Handled directly by </a:t>
            </a:r>
            <a:r>
              <a:rPr lang="en-US" dirty="0" err="1" smtClean="0"/>
              <a:t>Falkon</a:t>
            </a:r>
            <a:r>
              <a:rPr lang="en-US" dirty="0" smtClean="0"/>
              <a:t> by rescheduling the tasks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 Issues at Large Scale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Startup Cost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69956" y="1481138"/>
            <a:ext cx="5804087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Falkon</a:t>
            </a:r>
            <a:r>
              <a:rPr lang="en-US" dirty="0" smtClean="0"/>
              <a:t> Task Dispatch Performance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69892" y="1481138"/>
            <a:ext cx="5804215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Introduction…………………………………3~7</a:t>
            </a:r>
          </a:p>
          <a:p>
            <a:r>
              <a:rPr lang="en-US" dirty="0" smtClean="0"/>
              <a:t>Requirements……………………………..8~12</a:t>
            </a:r>
          </a:p>
          <a:p>
            <a:r>
              <a:rPr lang="en-US" dirty="0" smtClean="0"/>
              <a:t>Implementation…………………………13~17</a:t>
            </a:r>
          </a:p>
          <a:p>
            <a:r>
              <a:rPr lang="en-US" dirty="0" err="1" smtClean="0"/>
              <a:t>Microbenchmarks</a:t>
            </a:r>
            <a:r>
              <a:rPr lang="en-US" dirty="0" smtClean="0"/>
              <a:t> Performance……..18~23</a:t>
            </a:r>
          </a:p>
          <a:p>
            <a:r>
              <a:rPr lang="en-US" dirty="0" smtClean="0"/>
              <a:t>Loosely Coupled Applications……….</a:t>
            </a:r>
            <a:r>
              <a:rPr lang="en-US" dirty="0" smtClean="0"/>
              <a:t>24~31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DOCKS and MARS</a:t>
            </a:r>
          </a:p>
          <a:p>
            <a:r>
              <a:rPr lang="en-US" dirty="0" smtClean="0"/>
              <a:t>Conclusion and Future Work…………</a:t>
            </a:r>
            <a:r>
              <a:rPr lang="en-US" dirty="0" smtClean="0"/>
              <a:t>32~34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Index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Efficiency and Speedup</a:t>
            </a:r>
            <a:br>
              <a:rPr lang="en-US" dirty="0" smtClean="0"/>
            </a:br>
            <a:r>
              <a:rPr lang="en-US" dirty="0" smtClean="0"/>
              <a:t>(small scale)</a:t>
            </a:r>
            <a:endParaRPr lang="en-US" dirty="0"/>
          </a:p>
        </p:txBody>
      </p:sp>
      <p:pic>
        <p:nvPicPr>
          <p:cNvPr id="512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98182" y="1481138"/>
            <a:ext cx="5947636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Efficiency and Speedup</a:t>
            </a:r>
            <a:br>
              <a:rPr lang="en-US" dirty="0" smtClean="0"/>
            </a:br>
            <a:r>
              <a:rPr lang="en-US" dirty="0" smtClean="0"/>
              <a:t>(large scale)</a:t>
            </a:r>
            <a:endParaRPr lang="en-US" dirty="0"/>
          </a:p>
        </p:txBody>
      </p:sp>
      <p:pic>
        <p:nvPicPr>
          <p:cNvPr id="614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724203" y="1481138"/>
            <a:ext cx="569559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Shared File System Performance</a:t>
            </a:r>
            <a:br>
              <a:rPr lang="en-US" dirty="0" smtClean="0"/>
            </a:br>
            <a:r>
              <a:rPr lang="en-US" dirty="0" smtClean="0"/>
              <a:t>(read and/or write by “</a:t>
            </a:r>
            <a:r>
              <a:rPr lang="en-US" dirty="0" err="1" smtClean="0"/>
              <a:t>dd</a:t>
            </a:r>
            <a:r>
              <a:rPr lang="en-US" dirty="0" smtClean="0"/>
              <a:t>” utility)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633633" y="1481138"/>
            <a:ext cx="5876734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Shared File System Performance</a:t>
            </a:r>
            <a:br>
              <a:rPr lang="en-US" dirty="0" smtClean="0"/>
            </a:br>
            <a:r>
              <a:rPr lang="en-US" dirty="0" smtClean="0"/>
              <a:t>(operation costs)</a:t>
            </a:r>
            <a:endParaRPr 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62453" y="1481138"/>
            <a:ext cx="5819094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Screens KEGG compounds and drugs against important metabolic protein targets</a:t>
            </a:r>
          </a:p>
          <a:p>
            <a:pPr lvl="1"/>
            <a:r>
              <a:rPr lang="en-US" dirty="0" smtClean="0"/>
              <a:t>A compound that interacts strongly with a receptor associated with a disease may inhibit its function and act as a beneficial drug </a:t>
            </a:r>
          </a:p>
          <a:p>
            <a:r>
              <a:rPr lang="en-US" dirty="0" smtClean="0"/>
              <a:t>Simulate the “docking” of small molecules, or </a:t>
            </a:r>
            <a:r>
              <a:rPr lang="en-US" dirty="0" err="1" smtClean="0"/>
              <a:t>ligands</a:t>
            </a:r>
            <a:r>
              <a:rPr lang="en-US" dirty="0" smtClean="0"/>
              <a:t>, to the “active sites” of large macromolecules of known structure called “receptors”</a:t>
            </a:r>
          </a:p>
          <a:p>
            <a:r>
              <a:rPr lang="en-US" dirty="0" smtClean="0"/>
              <a:t>Speeding drug development by rapidly screening for promising compounds and eliminating costly dead-ends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Molecular Dynamic: DOCK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DOCK6 Performance Evaluation</a:t>
            </a:r>
            <a:endParaRPr lang="en-US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31057" y="1481138"/>
            <a:ext cx="6281885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DOCK5 Performance Evaluation</a:t>
            </a:r>
            <a:endParaRPr lang="en-US" dirty="0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86117" y="1481138"/>
            <a:ext cx="6171766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Micro Analysis of Refinery System</a:t>
            </a:r>
          </a:p>
          <a:p>
            <a:r>
              <a:rPr lang="en-US" dirty="0" smtClean="0"/>
              <a:t>An economic modeling app. For petroleum refining developed by D. Hanson and J. </a:t>
            </a:r>
            <a:r>
              <a:rPr lang="en-US" dirty="0" err="1" smtClean="0"/>
              <a:t>Laitner</a:t>
            </a:r>
            <a:r>
              <a:rPr lang="en-US" dirty="0" smtClean="0"/>
              <a:t> at Argonne</a:t>
            </a:r>
          </a:p>
          <a:p>
            <a:r>
              <a:rPr lang="en-US" dirty="0" smtClean="0"/>
              <a:t>Consists of about 16K lines of C code, and can process many internal model execution iterations(0.5 </a:t>
            </a:r>
            <a:r>
              <a:rPr lang="en-US" dirty="0" err="1" smtClean="0"/>
              <a:t>sec~hours</a:t>
            </a:r>
            <a:r>
              <a:rPr lang="en-US" dirty="0" smtClean="0"/>
              <a:t> of BG/P CPU time)</a:t>
            </a:r>
          </a:p>
          <a:p>
            <a:r>
              <a:rPr lang="en-US" dirty="0" smtClean="0"/>
              <a:t>The goal of running MARS on the BG/P is to perform detailed multi-variable parameter studies of the behavior of all aspects of petroleum refining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Economic Modeling: MARS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1M MARS tasks on BG/P</a:t>
            </a:r>
            <a:endParaRPr lang="en-US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07938" y="1481138"/>
            <a:ext cx="5928123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Swift can be used </a:t>
            </a:r>
          </a:p>
          <a:p>
            <a:pPr lvl="1"/>
            <a:r>
              <a:rPr lang="en-US" dirty="0" smtClean="0"/>
              <a:t>T</a:t>
            </a:r>
            <a:r>
              <a:rPr lang="en-US" dirty="0" smtClean="0"/>
              <a:t>o make workloads more dynamic, and reliable,</a:t>
            </a:r>
          </a:p>
          <a:p>
            <a:pPr lvl="1"/>
            <a:r>
              <a:rPr lang="en-US" dirty="0" smtClean="0"/>
              <a:t>To provide a natural flow from the results of an app. to the input of following stage in a workflow, making complex loosely coupled programming a reality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Apps. Through Swift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Emerging </a:t>
            </a:r>
            <a:r>
              <a:rPr lang="en-US" dirty="0" err="1" smtClean="0"/>
              <a:t>petascale</a:t>
            </a:r>
            <a:r>
              <a:rPr lang="en-US" dirty="0" smtClean="0"/>
              <a:t> computing systems</a:t>
            </a:r>
          </a:p>
          <a:p>
            <a:pPr lvl="1"/>
            <a:r>
              <a:rPr lang="en-US" dirty="0" smtClean="0"/>
              <a:t>incorporate high-speed, low-latency interconnects</a:t>
            </a:r>
          </a:p>
          <a:p>
            <a:pPr lvl="1"/>
            <a:r>
              <a:rPr lang="en-US" dirty="0" smtClean="0"/>
              <a:t>Designed to support tightly coupled parallel computations</a:t>
            </a:r>
            <a:endParaRPr lang="en-US" dirty="0"/>
          </a:p>
          <a:p>
            <a:r>
              <a:rPr lang="en-US" dirty="0" smtClean="0"/>
              <a:t>Most of applications running on these </a:t>
            </a:r>
          </a:p>
          <a:p>
            <a:pPr lvl="1"/>
            <a:r>
              <a:rPr lang="en-US" dirty="0" smtClean="0"/>
              <a:t>have a SPMD structure</a:t>
            </a:r>
          </a:p>
          <a:p>
            <a:pPr lvl="1"/>
            <a:r>
              <a:rPr lang="en-US" dirty="0" smtClean="0"/>
              <a:t>Implemented by using MPI for </a:t>
            </a:r>
            <a:r>
              <a:rPr lang="en-US" dirty="0" err="1" smtClean="0"/>
              <a:t>interprocess</a:t>
            </a:r>
            <a:r>
              <a:rPr lang="en-US" dirty="0" smtClean="0"/>
              <a:t> communication</a:t>
            </a:r>
          </a:p>
          <a:p>
            <a:r>
              <a:rPr lang="en-US" dirty="0" smtClean="0"/>
              <a:t>Goal: enable the use of </a:t>
            </a:r>
            <a:r>
              <a:rPr lang="en-US" dirty="0" err="1" smtClean="0"/>
              <a:t>petascale</a:t>
            </a:r>
            <a:r>
              <a:rPr lang="en-US" dirty="0" smtClean="0"/>
              <a:t> computing systems for task-parallel applications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Swift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err="1" smtClean="0"/>
              <a:t>Falkon</a:t>
            </a:r>
            <a:r>
              <a:rPr lang="en-US" dirty="0" smtClean="0"/>
              <a:t> on MARS app.</a:t>
            </a:r>
            <a:endParaRPr lang="en-US" dirty="0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45658" y="1481138"/>
            <a:ext cx="6052684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Overhead</a:t>
            </a:r>
          </a:p>
          <a:p>
            <a:pPr lvl="1"/>
            <a:r>
              <a:rPr lang="en-US" dirty="0" smtClean="0"/>
              <a:t>Managing the data</a:t>
            </a:r>
          </a:p>
          <a:p>
            <a:pPr lvl="1"/>
            <a:r>
              <a:rPr lang="en-US" dirty="0" smtClean="0"/>
              <a:t>Creating per-task working directories from the compute nodes</a:t>
            </a:r>
          </a:p>
          <a:p>
            <a:pPr lvl="1"/>
            <a:r>
              <a:rPr lang="en-US" dirty="0" smtClean="0"/>
              <a:t>Creating and tracking several status and log files for each task</a:t>
            </a:r>
          </a:p>
          <a:p>
            <a:r>
              <a:rPr lang="en-US" dirty="0" smtClean="0"/>
              <a:t>Optimization</a:t>
            </a:r>
          </a:p>
          <a:p>
            <a:pPr lvl="1"/>
            <a:r>
              <a:rPr lang="en-US" dirty="0" smtClean="0"/>
              <a:t>Placing temporary dirs. in local </a:t>
            </a:r>
            <a:r>
              <a:rPr lang="en-US" dirty="0" err="1" smtClean="0"/>
              <a:t>ramdisk</a:t>
            </a:r>
            <a:r>
              <a:rPr lang="en-US" dirty="0" smtClean="0"/>
              <a:t> rather than the shared file systems</a:t>
            </a:r>
          </a:p>
          <a:p>
            <a:pPr lvl="1"/>
            <a:r>
              <a:rPr lang="en-US" dirty="0" smtClean="0"/>
              <a:t>Copying the input data to the local </a:t>
            </a:r>
            <a:r>
              <a:rPr lang="en-US" dirty="0" err="1" smtClean="0"/>
              <a:t>ramdisk</a:t>
            </a:r>
            <a:r>
              <a:rPr lang="en-US" dirty="0" smtClean="0"/>
              <a:t> of the compute node for each job execution</a:t>
            </a:r>
          </a:p>
          <a:p>
            <a:pPr lvl="1"/>
            <a:r>
              <a:rPr lang="en-US" dirty="0" smtClean="0"/>
              <a:t>Creating the per job logs on local </a:t>
            </a:r>
            <a:r>
              <a:rPr lang="en-US" dirty="0" err="1" smtClean="0"/>
              <a:t>ramdisk</a:t>
            </a:r>
            <a:r>
              <a:rPr lang="en-US" dirty="0" smtClean="0"/>
              <a:t> and copying them only to persistent shared storage at the completion of each job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Swift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Characteristics of MTC application suitable for </a:t>
            </a:r>
            <a:r>
              <a:rPr lang="en-US" dirty="0" err="1" smtClean="0"/>
              <a:t>peta</a:t>
            </a:r>
            <a:r>
              <a:rPr lang="en-US" dirty="0" smtClean="0"/>
              <a:t>-scale systems</a:t>
            </a:r>
          </a:p>
          <a:p>
            <a:pPr marL="880110" lvl="1" indent="-514350"/>
            <a:r>
              <a:rPr lang="en-US" dirty="0" smtClean="0"/>
              <a:t>Number of tasks &gt;&gt; number of CPUs</a:t>
            </a:r>
          </a:p>
          <a:p>
            <a:pPr marL="880110" lvl="1" indent="-514350"/>
            <a:r>
              <a:rPr lang="en-US" dirty="0" smtClean="0"/>
              <a:t>Average task execution time &gt; O(60 sec) with minimal I/O to achieve 90%+ efficiency</a:t>
            </a:r>
          </a:p>
          <a:p>
            <a:pPr marL="880110" lvl="1" indent="-514350"/>
            <a:r>
              <a:rPr lang="en-US" dirty="0" smtClean="0"/>
              <a:t>1 second of compute per processor core per 5~50KB of I/O to achieve 90%+ efficiency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Solutions for Main Bottleneck</a:t>
            </a:r>
          </a:p>
          <a:p>
            <a:pPr lvl="1"/>
            <a:r>
              <a:rPr lang="en-US" dirty="0" smtClean="0"/>
              <a:t>Shared file system is accessed throughout system</a:t>
            </a:r>
          </a:p>
          <a:p>
            <a:pPr lvl="1"/>
            <a:r>
              <a:rPr lang="en-US" dirty="0" smtClean="0"/>
              <a:t>Startup cost is insignificant for large application</a:t>
            </a:r>
          </a:p>
          <a:p>
            <a:pPr lvl="1"/>
            <a:r>
              <a:rPr lang="en-US" dirty="0" smtClean="0"/>
              <a:t>Offload to in memory operations so repeated use could be handled completely from memory</a:t>
            </a:r>
          </a:p>
          <a:p>
            <a:pPr lvl="1"/>
            <a:r>
              <a:rPr lang="en-US" dirty="0" smtClean="0"/>
              <a:t>Read dynamic input data and write dynamic output data from/to shared file system in bulk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Conclusions(cont.)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9087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Make better use of the specialized networks on some </a:t>
            </a:r>
            <a:r>
              <a:rPr lang="en-US" dirty="0" err="1" smtClean="0"/>
              <a:t>peta</a:t>
            </a:r>
            <a:r>
              <a:rPr lang="en-US" dirty="0" smtClean="0"/>
              <a:t>. sys. such as BG/P’s Torus network</a:t>
            </a:r>
          </a:p>
          <a:p>
            <a:pPr lvl="1"/>
            <a:r>
              <a:rPr lang="en-US" dirty="0" smtClean="0"/>
              <a:t>Exploit unique I/O subsystem capabilities</a:t>
            </a:r>
            <a:br>
              <a:rPr lang="en-US" dirty="0" smtClean="0"/>
            </a:br>
            <a:r>
              <a:rPr lang="en-US" dirty="0" smtClean="0"/>
              <a:t>e.g. collective I/O operations using the specialized high bandwidth and low latency interconnects</a:t>
            </a:r>
          </a:p>
          <a:p>
            <a:r>
              <a:rPr lang="en-US" dirty="0" smtClean="0"/>
              <a:t>Have transparent data management solutions</a:t>
            </a:r>
          </a:p>
          <a:p>
            <a:pPr lvl="1"/>
            <a:r>
              <a:rPr lang="en-US" dirty="0" smtClean="0"/>
              <a:t>To offload the use of shared file sys</a:t>
            </a:r>
            <a:r>
              <a:rPr lang="en-US" smtClean="0"/>
              <a:t>. </a:t>
            </a:r>
            <a:r>
              <a:rPr lang="en-US" smtClean="0"/>
              <a:t>resources </a:t>
            </a:r>
            <a:r>
              <a:rPr lang="en-US" dirty="0" smtClean="0"/>
              <a:t>when local file sys. </a:t>
            </a:r>
            <a:r>
              <a:rPr lang="en-US" dirty="0" smtClean="0"/>
              <a:t>can </a:t>
            </a:r>
            <a:r>
              <a:rPr lang="en-US" dirty="0" smtClean="0"/>
              <a:t>handle the scale of data</a:t>
            </a:r>
          </a:p>
          <a:p>
            <a:pPr lvl="1"/>
            <a:r>
              <a:rPr lang="en-US" dirty="0" smtClean="0"/>
              <a:t>Data caching, proactive data replication, data-aware scheduling</a:t>
            </a:r>
          </a:p>
          <a:p>
            <a:r>
              <a:rPr lang="en-US" dirty="0" smtClean="0"/>
              <a:t>Add support for MPI-based apps. in </a:t>
            </a:r>
            <a:r>
              <a:rPr lang="en-US" dirty="0" err="1" smtClean="0"/>
              <a:t>Falkon</a:t>
            </a:r>
            <a:r>
              <a:rPr lang="en-US" dirty="0" smtClean="0"/>
              <a:t>, the ability to run MPI apps. on an arbitrary number of processors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dirty="0" smtClean="0"/>
              <a:t>THE END</a:t>
            </a:r>
            <a:endParaRPr lang="en-US" sz="8000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886200" y="2971800"/>
            <a:ext cx="4572000" cy="1454888"/>
          </a:xfrm>
        </p:spPr>
        <p:txBody>
          <a:bodyPr>
            <a:normAutofit/>
          </a:bodyPr>
          <a:lstStyle/>
          <a:p>
            <a:r>
              <a:rPr lang="en-US" sz="4800" dirty="0" smtClean="0"/>
              <a:t>QUESTIONS?</a:t>
            </a:r>
            <a:endParaRPr lang="en-US" sz="4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Space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85185" y="1481138"/>
            <a:ext cx="5173629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tasks that can be individually scheduled on many different computing resources across multiple administrative boundaries to achieve some larger application goal</a:t>
            </a:r>
          </a:p>
          <a:p>
            <a:r>
              <a:rPr lang="en-US" dirty="0" smtClean="0"/>
              <a:t>Emphasis on using much large numbers of computing resources over short periods of time to accomplish many computational tasks</a:t>
            </a:r>
          </a:p>
          <a:p>
            <a:r>
              <a:rPr lang="en-US" dirty="0" smtClean="0"/>
              <a:t>Primary metrics are in seconds</a:t>
            </a:r>
            <a:br>
              <a:rPr lang="en-US" dirty="0" smtClean="0"/>
            </a:br>
            <a:r>
              <a:rPr lang="en-US" dirty="0" smtClean="0"/>
              <a:t>e.g. FLOPS, tasks/sec, MB/sec I/O rates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Many-Task Computing(MTC)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MTC applications can be executed efficiently on today’s supercomputers</a:t>
            </a:r>
          </a:p>
          <a:p>
            <a:r>
              <a:rPr lang="en-US" dirty="0" smtClean="0"/>
              <a:t>A set of problems that must be overcome to make loosely coupled programming practical on emerging </a:t>
            </a:r>
            <a:r>
              <a:rPr lang="en-US" dirty="0" err="1" smtClean="0"/>
              <a:t>petascale</a:t>
            </a:r>
            <a:r>
              <a:rPr lang="en-US" dirty="0" smtClean="0"/>
              <a:t> architecture</a:t>
            </a:r>
          </a:p>
          <a:p>
            <a:pPr lvl="1"/>
            <a:r>
              <a:rPr lang="en-US" dirty="0" smtClean="0"/>
              <a:t>Local resource manager scalability and granularity</a:t>
            </a:r>
          </a:p>
          <a:p>
            <a:pPr lvl="1"/>
            <a:r>
              <a:rPr lang="en-US" dirty="0" smtClean="0"/>
              <a:t>Efficient utilization of the raw hardware</a:t>
            </a:r>
          </a:p>
          <a:p>
            <a:pPr lvl="1"/>
            <a:r>
              <a:rPr lang="en-US" dirty="0" smtClean="0"/>
              <a:t>Shared file system contention</a:t>
            </a:r>
          </a:p>
          <a:p>
            <a:pPr lvl="1"/>
            <a:r>
              <a:rPr lang="en-US" dirty="0" smtClean="0"/>
              <a:t>Application scalability</a:t>
            </a:r>
          </a:p>
          <a:p>
            <a:r>
              <a:rPr lang="en-US" dirty="0" smtClean="0"/>
              <a:t>IBM Blue Gene/P supercomputer(also known as Intrepid)</a:t>
            </a:r>
          </a:p>
          <a:p>
            <a:r>
              <a:rPr lang="en-US" dirty="0" smtClean="0"/>
              <a:t>Processors = cores = CPUs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Hypothesis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624078" indent="-514350">
              <a:buFont typeface="+mj-lt"/>
              <a:buAutoNum type="arabicPeriod"/>
            </a:pPr>
            <a:r>
              <a:rPr lang="en-US" dirty="0" smtClean="0"/>
              <a:t>The I/O subsystem of </a:t>
            </a:r>
            <a:r>
              <a:rPr lang="en-US" dirty="0" err="1" smtClean="0"/>
              <a:t>peta</a:t>
            </a:r>
            <a:r>
              <a:rPr lang="en-US" dirty="0" smtClean="0"/>
              <a:t>. systems offers unique capabilities needed by MTC applications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The cost to </a:t>
            </a:r>
            <a:r>
              <a:rPr lang="en-US" smtClean="0"/>
              <a:t>manage and </a:t>
            </a:r>
            <a:r>
              <a:rPr lang="en-US" dirty="0" smtClean="0"/>
              <a:t>run on </a:t>
            </a:r>
            <a:r>
              <a:rPr lang="en-US" dirty="0" err="1" smtClean="0"/>
              <a:t>peta</a:t>
            </a:r>
            <a:r>
              <a:rPr lang="en-US" dirty="0" smtClean="0"/>
              <a:t>. systems like the BG/P is less than that of conventional clusters or Grids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Large-scale systems inevitably have utilization issues</a:t>
            </a:r>
          </a:p>
          <a:p>
            <a:pPr marL="624078" indent="-514350">
              <a:buFont typeface="+mj-lt"/>
              <a:buAutoNum type="arabicPeriod"/>
            </a:pPr>
            <a:r>
              <a:rPr lang="en-US" dirty="0" smtClean="0"/>
              <a:t>Some apps are so demanding that only </a:t>
            </a:r>
            <a:r>
              <a:rPr lang="en-US" dirty="0" err="1" smtClean="0"/>
              <a:t>peta</a:t>
            </a:r>
            <a:r>
              <a:rPr lang="en-US" dirty="0" smtClean="0"/>
              <a:t>. systems have enough compute power to get results in a reasonable timeframe, or to leverage new opportunities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</a:t>
            </a:r>
            <a:r>
              <a:rPr lang="en-US" dirty="0" err="1" smtClean="0"/>
              <a:t>Peta</a:t>
            </a:r>
            <a:r>
              <a:rPr lang="en-US" dirty="0" smtClean="0"/>
              <a:t>. Sys. For MTC Apps?</a:t>
            </a:r>
            <a:br>
              <a:rPr lang="en-US" dirty="0" smtClean="0"/>
            </a:br>
            <a:r>
              <a:rPr lang="en-US" dirty="0" smtClean="0"/>
              <a:t>( 4 motivating factors)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/>
            <a:r>
              <a:rPr lang="en-US" dirty="0" smtClean="0"/>
              <a:t>For large-scale and loosely coupled apps to efficiently execute on </a:t>
            </a:r>
            <a:r>
              <a:rPr lang="en-US" dirty="0" err="1" smtClean="0"/>
              <a:t>petascale</a:t>
            </a:r>
            <a:r>
              <a:rPr lang="en-US" dirty="0" smtClean="0"/>
              <a:t> systems, which are traditionally HPC systems</a:t>
            </a:r>
          </a:p>
          <a:p>
            <a:pPr marL="624078" indent="-514350"/>
            <a:r>
              <a:rPr lang="en-US" dirty="0" smtClean="0"/>
              <a:t>Required mechanisms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 smtClean="0"/>
              <a:t>Multi-level scheduling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 smtClean="0"/>
              <a:t>Efficient task dispatch</a:t>
            </a:r>
          </a:p>
          <a:p>
            <a:pPr marL="880110" lvl="1" indent="-514350">
              <a:buFont typeface="+mj-lt"/>
              <a:buAutoNum type="arabicPeriod"/>
            </a:pPr>
            <a:r>
              <a:rPr lang="en-US" dirty="0" smtClean="0"/>
              <a:t>Extensive use of caching to minimize shared infrastructure such as file systems and interconnects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Essential because LRM(Cobalt) on BG/P works at a granularity of </a:t>
            </a:r>
            <a:r>
              <a:rPr lang="en-US" dirty="0" err="1" smtClean="0"/>
              <a:t>pset</a:t>
            </a:r>
            <a:endParaRPr lang="en-US" dirty="0" smtClean="0"/>
          </a:p>
          <a:p>
            <a:pPr lvl="1"/>
            <a:r>
              <a:rPr lang="en-US" dirty="0" err="1" smtClean="0"/>
              <a:t>Pset</a:t>
            </a:r>
            <a:r>
              <a:rPr lang="en-US" dirty="0" smtClean="0"/>
              <a:t>: a group of 64 quad-core compute nodes and one I/O node</a:t>
            </a:r>
          </a:p>
          <a:p>
            <a:pPr lvl="1"/>
            <a:r>
              <a:rPr lang="en-US" dirty="0" smtClean="0"/>
              <a:t>Allocate compute resources from Cobalt at the </a:t>
            </a:r>
            <a:r>
              <a:rPr lang="en-US" dirty="0" err="1" smtClean="0"/>
              <a:t>pset</a:t>
            </a:r>
            <a:r>
              <a:rPr lang="en-US" dirty="0" smtClean="0"/>
              <a:t> granularity, and then make these resources available to apps at a single processor core granularity</a:t>
            </a:r>
          </a:p>
          <a:p>
            <a:pPr lvl="1"/>
            <a:r>
              <a:rPr lang="en-US" dirty="0" smtClean="0"/>
              <a:t>Made possible through </a:t>
            </a:r>
            <a:r>
              <a:rPr lang="en-US" dirty="0" err="1" smtClean="0"/>
              <a:t>Falkon</a:t>
            </a:r>
            <a:r>
              <a:rPr lang="en-US" dirty="0" smtClean="0"/>
              <a:t> and its resource provisioning mechanism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Multi-Level Scheduling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4312</TotalTime>
  <Words>1364</Words>
  <Application>Microsoft Office PowerPoint</Application>
  <PresentationFormat>On-screen Show (4:3)</PresentationFormat>
  <Paragraphs>169</Paragraphs>
  <Slides>35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Concourse</vt:lpstr>
      <vt:lpstr>Toward Loosely Coupled Programming on Petascale Systems</vt:lpstr>
      <vt:lpstr>Index</vt:lpstr>
      <vt:lpstr>Introduction</vt:lpstr>
      <vt:lpstr>Problem Space</vt:lpstr>
      <vt:lpstr>Many-Task Computing(MTC)</vt:lpstr>
      <vt:lpstr>Hypothesis</vt:lpstr>
      <vt:lpstr>Why Peta. Sys. For MTC Apps? ( 4 motivating factors)</vt:lpstr>
      <vt:lpstr>Requirements</vt:lpstr>
      <vt:lpstr>Multi-Level Scheduling</vt:lpstr>
      <vt:lpstr>Multi-Level Scheduling(cont.)</vt:lpstr>
      <vt:lpstr>Efficient Task Dispatch</vt:lpstr>
      <vt:lpstr>Extensive Use of Caching</vt:lpstr>
      <vt:lpstr>Implementation</vt:lpstr>
      <vt:lpstr>Static Resource Provisioning</vt:lpstr>
      <vt:lpstr>Alternative Implementations</vt:lpstr>
      <vt:lpstr>Distributed Falkon Architecture</vt:lpstr>
      <vt:lpstr>Reliability Issues at Large Scale</vt:lpstr>
      <vt:lpstr>Startup Cost</vt:lpstr>
      <vt:lpstr>Falkon Task Dispatch Performance</vt:lpstr>
      <vt:lpstr>Efficiency and Speedup (small scale)</vt:lpstr>
      <vt:lpstr>Efficiency and Speedup (large scale)</vt:lpstr>
      <vt:lpstr>Shared File System Performance (read and/or write by “dd” utility)</vt:lpstr>
      <vt:lpstr>Shared File System Performance (operation costs)</vt:lpstr>
      <vt:lpstr>Molecular Dynamic: DOCK</vt:lpstr>
      <vt:lpstr>DOCK6 Performance Evaluation</vt:lpstr>
      <vt:lpstr>DOCK5 Performance Evaluation</vt:lpstr>
      <vt:lpstr>Economic Modeling: MARS</vt:lpstr>
      <vt:lpstr>1M MARS tasks on BG/P</vt:lpstr>
      <vt:lpstr>Running Apps. Through Swift</vt:lpstr>
      <vt:lpstr>Swift vs Falkon on MARS app.</vt:lpstr>
      <vt:lpstr>Swift</vt:lpstr>
      <vt:lpstr>Conclusions</vt:lpstr>
      <vt:lpstr>Conclusions(cont.)</vt:lpstr>
      <vt:lpstr>Future Work</vt:lpstr>
      <vt:lpstr>THE 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Characteristics of MTC application suitable for peta-scale systems</dc:title>
  <dc:creator>Sora</dc:creator>
  <cp:lastModifiedBy>Sora</cp:lastModifiedBy>
  <cp:revision>66</cp:revision>
  <dcterms:created xsi:type="dcterms:W3CDTF">2008-11-11T02:44:48Z</dcterms:created>
  <dcterms:modified xsi:type="dcterms:W3CDTF">2008-11-14T05:32:54Z</dcterms:modified>
</cp:coreProperties>
</file>